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3" r:id="rId3"/>
    <p:sldId id="257" r:id="rId4"/>
    <p:sldId id="304" r:id="rId5"/>
    <p:sldId id="258" r:id="rId6"/>
    <p:sldId id="284" r:id="rId7"/>
    <p:sldId id="259" r:id="rId8"/>
    <p:sldId id="305" r:id="rId9"/>
    <p:sldId id="260" r:id="rId10"/>
    <p:sldId id="313" r:id="rId11"/>
    <p:sldId id="290" r:id="rId12"/>
    <p:sldId id="293" r:id="rId13"/>
    <p:sldId id="261" r:id="rId14"/>
    <p:sldId id="262" r:id="rId15"/>
    <p:sldId id="263" r:id="rId16"/>
    <p:sldId id="264" r:id="rId17"/>
    <p:sldId id="291" r:id="rId18"/>
    <p:sldId id="294" r:id="rId19"/>
    <p:sldId id="312" r:id="rId20"/>
    <p:sldId id="288" r:id="rId21"/>
    <p:sldId id="267" r:id="rId22"/>
    <p:sldId id="268" r:id="rId23"/>
    <p:sldId id="306" r:id="rId24"/>
    <p:sldId id="265" r:id="rId25"/>
    <p:sldId id="314" r:id="rId26"/>
    <p:sldId id="315" r:id="rId27"/>
    <p:sldId id="316" r:id="rId28"/>
    <p:sldId id="266" r:id="rId29"/>
    <p:sldId id="269" r:id="rId30"/>
    <p:sldId id="270" r:id="rId31"/>
    <p:sldId id="287" r:id="rId32"/>
    <p:sldId id="295" r:id="rId33"/>
    <p:sldId id="286" r:id="rId34"/>
    <p:sldId id="307" r:id="rId35"/>
    <p:sldId id="292" r:id="rId36"/>
    <p:sldId id="298" r:id="rId37"/>
    <p:sldId id="299" r:id="rId38"/>
    <p:sldId id="271" r:id="rId39"/>
    <p:sldId id="283" r:id="rId40"/>
    <p:sldId id="300" r:id="rId41"/>
    <p:sldId id="301" r:id="rId42"/>
    <p:sldId id="308" r:id="rId43"/>
    <p:sldId id="302" r:id="rId44"/>
    <p:sldId id="272" r:id="rId45"/>
    <p:sldId id="273" r:id="rId46"/>
    <p:sldId id="274" r:id="rId47"/>
    <p:sldId id="281" r:id="rId48"/>
    <p:sldId id="275" r:id="rId49"/>
    <p:sldId id="276" r:id="rId50"/>
    <p:sldId id="297" r:id="rId51"/>
    <p:sldId id="277" r:id="rId52"/>
    <p:sldId id="278" r:id="rId53"/>
    <p:sldId id="279" r:id="rId54"/>
    <p:sldId id="296" r:id="rId55"/>
    <p:sldId id="280" r:id="rId56"/>
    <p:sldId id="310" r:id="rId57"/>
    <p:sldId id="311" r:id="rId58"/>
    <p:sldId id="30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45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0FDE3-F147-D447-8E0F-96634099E929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7BF5A-7021-674A-A402-69617DB8D9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GEOPOLITICS OF THE WORLD ECONOMY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marL="514350" indent="-514350" algn="l">
              <a:buAutoNum type="alphaUcPeriod"/>
            </a:pPr>
            <a:r>
              <a:rPr lang="en-US" sz="3000"/>
              <a:t>The US and China in Context</a:t>
            </a:r>
          </a:p>
          <a:p>
            <a:pPr marL="514350" indent="-514350" algn="l">
              <a:buAutoNum type="alphaUcPeriod"/>
            </a:pPr>
            <a:r>
              <a:rPr lang="en-US" sz="3000"/>
              <a:t>World-City System and the World Economy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4877-886B-4AAF-C448-BA3686EC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5a China’s Trading Partners versus those of the USA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0BFB5FD-B950-B053-3260-C12B9386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055" y="1600200"/>
            <a:ext cx="5919890" cy="4525963"/>
          </a:xfrm>
        </p:spPr>
      </p:pic>
    </p:spTree>
    <p:extLst>
      <p:ext uri="{BB962C8B-B14F-4D97-AF65-F5344CB8AC3E}">
        <p14:creationId xmlns:p14="http://schemas.microsoft.com/office/powerpoint/2010/main" val="170908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5b: China’s Trading Partners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jagnew\AppData\Local\Microsoft\Windows\Temporary Internet Files\Content.Outlook\I3AMN52V\how-the-chinese-economy-matters-maps-charts-1440630333968-master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105025"/>
            <a:ext cx="47148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6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E058-3A42-43D8-9789-174C8A6C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6: China’s Export Leverage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98F37-0F20-4FA1-9F4D-B94E49A8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99" y="2191143"/>
            <a:ext cx="4267570" cy="3170195"/>
          </a:xfrm>
        </p:spPr>
      </p:pic>
    </p:spTree>
    <p:extLst>
      <p:ext uri="{BB962C8B-B14F-4D97-AF65-F5344CB8AC3E}">
        <p14:creationId xmlns:p14="http://schemas.microsoft.com/office/powerpoint/2010/main" val="348242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Figure 7: China’s weight in GDP Growth and Foreign-Exchange Reserves</a:t>
            </a:r>
          </a:p>
        </p:txBody>
      </p:sp>
      <p:pic>
        <p:nvPicPr>
          <p:cNvPr id="4" name="Content Placeholder 3" descr="20110924_SRC007.gif"/>
          <p:cNvPicPr>
            <a:picLocks noGrp="1" noChangeAspect="1"/>
          </p:cNvPicPr>
          <p:nvPr>
            <p:ph idx="1"/>
          </p:nvPr>
        </p:nvPicPr>
        <p:blipFill>
          <a:blip r:embed="rId2"/>
          <a:srcRect l="-37095" r="-37095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8: The World Economy’s Center of Gravity is Moving Back East</a:t>
            </a:r>
          </a:p>
        </p:txBody>
      </p:sp>
      <p:pic>
        <p:nvPicPr>
          <p:cNvPr id="4" name="Content Placeholder 3" descr="china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5687" r="-25687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9: Sovereign Wealth Funds</a:t>
            </a:r>
          </a:p>
        </p:txBody>
      </p:sp>
      <p:pic>
        <p:nvPicPr>
          <p:cNvPr id="4" name="Content Placeholder 3" descr="20120121_SRC205_0.gif"/>
          <p:cNvPicPr>
            <a:picLocks noGrp="1" noChangeAspect="1"/>
          </p:cNvPicPr>
          <p:nvPr>
            <p:ph idx="1"/>
          </p:nvPr>
        </p:nvPicPr>
        <p:blipFill>
          <a:blip r:embed="rId2"/>
          <a:srcRect l="-55023" r="-55023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10: Biggest IPOs</a:t>
            </a:r>
          </a:p>
        </p:txBody>
      </p:sp>
      <p:pic>
        <p:nvPicPr>
          <p:cNvPr id="4" name="Content Placeholder 3" descr="20120121_SRC206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4481" r="-14481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11: World Banking Rankings, 2006-16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43" y="1600200"/>
            <a:ext cx="2147914" cy="4525963"/>
          </a:xfrm>
        </p:spPr>
      </p:pic>
    </p:spTree>
    <p:extLst>
      <p:ext uri="{BB962C8B-B14F-4D97-AF65-F5344CB8AC3E}">
        <p14:creationId xmlns:p14="http://schemas.microsoft.com/office/powerpoint/2010/main" val="78051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04CD-C7CB-4EBE-834A-85856884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12a: Innovation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8C8D164-3B06-4C53-A3FC-FA70EAE1E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15" y="2339049"/>
            <a:ext cx="4267570" cy="3048264"/>
          </a:xfrm>
        </p:spPr>
      </p:pic>
    </p:spTree>
    <p:extLst>
      <p:ext uri="{BB962C8B-B14F-4D97-AF65-F5344CB8AC3E}">
        <p14:creationId xmlns:p14="http://schemas.microsoft.com/office/powerpoint/2010/main" val="300228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Figure 12b: From fossil fuels to minerals (for solar panels and batteries)</a:t>
            </a:r>
          </a:p>
        </p:txBody>
      </p:sp>
      <p:pic>
        <p:nvPicPr>
          <p:cNvPr id="4" name="Content Placeholder 3" descr="E0mUwcHXEAQb7eX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40" r="-1140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Putting the present in the context of different geopolitical eras</a:t>
            </a:r>
          </a:p>
          <a:p>
            <a:r>
              <a:rPr lang="en-US" dirty="0"/>
              <a:t>2. Post-1990: three main stories</a:t>
            </a:r>
          </a:p>
          <a:p>
            <a:r>
              <a:rPr lang="en-US" dirty="0"/>
              <a:t>A. US decline</a:t>
            </a:r>
          </a:p>
          <a:p>
            <a:r>
              <a:rPr lang="en-US" dirty="0"/>
              <a:t>B. Rise of China</a:t>
            </a:r>
          </a:p>
          <a:p>
            <a:r>
              <a:rPr lang="en-US" dirty="0"/>
              <a:t>C. States versus global city-regions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13: China as an Investment Source</a:t>
            </a:r>
          </a:p>
        </p:txBody>
      </p:sp>
      <p:pic>
        <p:nvPicPr>
          <p:cNvPr id="4" name="Content Placeholder 3" descr="20130119_cnc76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8094" r="-38094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14: Looking Back to Look Forward?</a:t>
            </a:r>
          </a:p>
        </p:txBody>
      </p:sp>
      <p:pic>
        <p:nvPicPr>
          <p:cNvPr id="4" name="Content Placeholder 3" descr="800px-唐朝疆域（简）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550" r="-14550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15: Is US Security Policy Following?</a:t>
            </a:r>
          </a:p>
        </p:txBody>
      </p:sp>
      <p:pic>
        <p:nvPicPr>
          <p:cNvPr id="4" name="Content Placeholder 3" descr="Air-Sea-Battle-map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2956" r="-12956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 to the Rise of China/Decline of the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Cons: biggest companies are still mainly US-based (but with large foreign assets) and US shares of world trade, GDP, and role of US$ still strong (Figure 16); China has a large but ageing population (Figure 17); Do graphs always just go up? (Figure 18); China will not reach 60% US per capita GDP at current rate until 2060 (Figure 19); debt finance is a heavy drag on China’s businesses (Figure 20);  China lags US in IT (Figure 21); China may overtake the US as world’s biggest economy by 2033 but only if growth does not slump below 7% GDP per year  (Figure 22).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16a: Biggest Companies and their Global Reach</a:t>
            </a:r>
          </a:p>
        </p:txBody>
      </p:sp>
      <p:pic>
        <p:nvPicPr>
          <p:cNvPr id="7" name="Content Placeholder 6" descr="Chart, bar chart">
            <a:extLst>
              <a:ext uri="{FF2B5EF4-FFF2-40B4-BE49-F238E27FC236}">
                <a16:creationId xmlns:a16="http://schemas.microsoft.com/office/drawing/2014/main" id="{61C13E72-D2E5-D8AF-C3C0-AC4BF3180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838" y="2438995"/>
            <a:ext cx="5182323" cy="284837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3C93-4E3A-BCF9-A824-4C57603B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16b: If there be blocs, then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78EC6D4-F12B-8BA7-EFE5-FCD248C5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411" y="1600200"/>
            <a:ext cx="6431177" cy="4525963"/>
          </a:xfrm>
        </p:spPr>
      </p:pic>
    </p:spTree>
    <p:extLst>
      <p:ext uri="{BB962C8B-B14F-4D97-AF65-F5344CB8AC3E}">
        <p14:creationId xmlns:p14="http://schemas.microsoft.com/office/powerpoint/2010/main" val="205622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2C-A013-1015-AFED-86D17B59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16c: Shares of Global GDP</a:t>
            </a:r>
          </a:p>
        </p:txBody>
      </p:sp>
      <p:pic>
        <p:nvPicPr>
          <p:cNvPr id="7" name="Content Placeholder 6" descr="A graph of blue and pink bars&#10;&#10;Description automatically generated">
            <a:extLst>
              <a:ext uri="{FF2B5EF4-FFF2-40B4-BE49-F238E27FC236}">
                <a16:creationId xmlns:a16="http://schemas.microsoft.com/office/drawing/2014/main" id="{DECCE97A-0F4E-FD4D-1CE5-0B53D9F0C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743" y="1600200"/>
            <a:ext cx="6540513" cy="4525963"/>
          </a:xfrm>
        </p:spPr>
      </p:pic>
    </p:spTree>
    <p:extLst>
      <p:ext uri="{BB962C8B-B14F-4D97-AF65-F5344CB8AC3E}">
        <p14:creationId xmlns:p14="http://schemas.microsoft.com/office/powerpoint/2010/main" val="202088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89E0-09D8-8990-D40A-0905C6F1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16d: The US$ Still Rules </a:t>
            </a:r>
          </a:p>
        </p:txBody>
      </p:sp>
      <p:pic>
        <p:nvPicPr>
          <p:cNvPr id="5" name="Content Placeholder 4" descr="A graph of currency exchange&#10;&#10;Description automatically generated with medium confidence">
            <a:extLst>
              <a:ext uri="{FF2B5EF4-FFF2-40B4-BE49-F238E27FC236}">
                <a16:creationId xmlns:a16="http://schemas.microsoft.com/office/drawing/2014/main" id="{DA0B12A4-0C57-F360-ED40-7B23DFF11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488" y="1600200"/>
            <a:ext cx="5981023" cy="4525963"/>
          </a:xfrm>
        </p:spPr>
      </p:pic>
    </p:spTree>
    <p:extLst>
      <p:ext uri="{BB962C8B-B14F-4D97-AF65-F5344CB8AC3E}">
        <p14:creationId xmlns:p14="http://schemas.microsoft.com/office/powerpoint/2010/main" val="232218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17: Demography and Ageing</a:t>
            </a:r>
          </a:p>
        </p:txBody>
      </p:sp>
      <p:pic>
        <p:nvPicPr>
          <p:cNvPr id="4" name="Content Placeholder 3" descr="20120421_CNC824_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5023" r="-55023"/>
          <a:stretch>
            <a:fillRect/>
          </a:stretch>
        </p:blipFill>
        <p:spPr/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18: Can Growth Go on Forever or Regression to the Mean?</a:t>
            </a:r>
          </a:p>
        </p:txBody>
      </p:sp>
      <p:pic>
        <p:nvPicPr>
          <p:cNvPr id="4" name="Content Placeholder 3" descr="CN_GRTH0309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0983" r="-1098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A: The US and China in Context</a:t>
            </a:r>
            <a:br>
              <a:rPr lang="en-US" dirty="0"/>
            </a:br>
            <a:r>
              <a:rPr lang="en-US" dirty="0"/>
              <a:t>FOUR MODERN GEOPOLITICAL 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Concert of Europe/Colonialism (1815-1875)</a:t>
            </a:r>
          </a:p>
          <a:p>
            <a:r>
              <a:rPr lang="en-US" dirty="0"/>
              <a:t>Inter-Imperial Rivalry (1875-1945)</a:t>
            </a:r>
          </a:p>
          <a:p>
            <a:r>
              <a:rPr lang="en-US" dirty="0"/>
              <a:t>Cold War (1945-1990)</a:t>
            </a:r>
          </a:p>
          <a:p>
            <a:r>
              <a:rPr lang="en-US" dirty="0"/>
              <a:t>Post-1990: “Market Access” and Networked Power. (As we know from previous classes this era is very different from the past ones (global supply chains, etc</a:t>
            </a:r>
            <a:r>
              <a:rPr lang="en-US"/>
              <a:t>.))</a:t>
            </a:r>
          </a:p>
          <a:p>
            <a:r>
              <a:rPr lang="en-US" dirty="0"/>
              <a:t>(a) US Decline?</a:t>
            </a:r>
          </a:p>
          <a:p>
            <a:r>
              <a:rPr lang="en-US" dirty="0"/>
              <a:t>(b) Rise of China?</a:t>
            </a:r>
          </a:p>
          <a:p>
            <a:r>
              <a:rPr lang="en-US" dirty="0"/>
              <a:t>(c) States and City-Networks? (next lecture)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19: When Will China Reach 60% of US GDP per capita?</a:t>
            </a:r>
          </a:p>
        </p:txBody>
      </p:sp>
      <p:pic>
        <p:nvPicPr>
          <p:cNvPr id="4" name="Content Placeholder 3" descr="20121110_FNC40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0296" r="-140296"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20: China’s Debt Load</a:t>
            </a:r>
          </a:p>
        </p:txBody>
      </p:sp>
      <p:pic>
        <p:nvPicPr>
          <p:cNvPr id="4" name="Content Placeholder 3" descr="a9f43f1a-4e47-11e4-bfda-00144feab7de.img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762" r="-15762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D1BC-3129-4E08-A20F-5519865B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21: The US and IT</a:t>
            </a:r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7CF0F37-C9BD-442C-A672-0BCB46733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15" y="2339049"/>
            <a:ext cx="4267570" cy="3048264"/>
          </a:xfrm>
        </p:spPr>
      </p:pic>
    </p:spTree>
    <p:extLst>
      <p:ext uri="{BB962C8B-B14F-4D97-AF65-F5344CB8AC3E}">
        <p14:creationId xmlns:p14="http://schemas.microsoft.com/office/powerpoint/2010/main" val="2389800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Figure 22: What Does the Future Hold for Economic Growth in the US and China?</a:t>
            </a:r>
          </a:p>
        </p:txBody>
      </p:sp>
      <p:pic>
        <p:nvPicPr>
          <p:cNvPr id="4" name="Content Placeholder 3" descr="20141025_FNC10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6808" r="-26808"/>
          <a:stretch>
            <a:fillRect/>
          </a:stretch>
        </p:blipFill>
        <p:spPr/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Comparison Useful These Days?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and protectionism (Figure 23)</a:t>
            </a:r>
          </a:p>
          <a:p>
            <a:r>
              <a:rPr lang="en-US" dirty="0"/>
              <a:t>Has US business given up on globalization? (Figure 24)</a:t>
            </a:r>
          </a:p>
          <a:p>
            <a:r>
              <a:rPr lang="en-US" dirty="0"/>
              <a:t>Has the world given up on the US? (Figure 25)</a:t>
            </a:r>
          </a:p>
          <a:p>
            <a:r>
              <a:rPr lang="en-US" dirty="0"/>
              <a:t>Is the US overstretched militarily for no good purpose? (Figures 26&amp;27).</a:t>
            </a:r>
          </a:p>
          <a:p>
            <a:r>
              <a:rPr lang="en-US" dirty="0"/>
              <a:t>China is becoming more invested in the world economy? (Figures 28&amp;29)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AB6F-2122-40A3-8BDA-8EE11598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23: Protectionism and Decoupling?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A46A8-AC6F-4144-9741-06B4CCA8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15" y="2339049"/>
            <a:ext cx="4267570" cy="3048264"/>
          </a:xfrm>
        </p:spPr>
      </p:pic>
    </p:spTree>
    <p:extLst>
      <p:ext uri="{BB962C8B-B14F-4D97-AF65-F5344CB8AC3E}">
        <p14:creationId xmlns:p14="http://schemas.microsoft.com/office/powerpoint/2010/main" val="1990443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24: Has US Business Given Up on Globalization?</a:t>
            </a:r>
          </a:p>
        </p:txBody>
      </p:sp>
      <p:pic>
        <p:nvPicPr>
          <p:cNvPr id="4" name="Content Placeholder 3" descr="https---d6c748xw2pzm8.cloudfront.net-prod-61885180-a8db-11eb-83b0-2da211c66f4e-stand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135" r="-20135"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25: Has the World Given Up on the US?</a:t>
            </a:r>
          </a:p>
        </p:txBody>
      </p:sp>
      <p:pic>
        <p:nvPicPr>
          <p:cNvPr id="4" name="Content Placeholder 3" descr="https---d6c748xw2pzm8.cloudfront.net-prod-80548c10-a8df-11eb-8176-3b8564a814f5-stand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422" r="-44422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26: Imperial Overstretch for the US?</a:t>
            </a:r>
          </a:p>
        </p:txBody>
      </p:sp>
      <p:pic>
        <p:nvPicPr>
          <p:cNvPr id="4" name="Content Placeholder 3" descr="2011-11-29-Presentation1-thumb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Figure 27: Money Well Spent?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jagnew\AppData\Local\Microsoft\Windows\Temporary Internet Files\Content.Outlook\I3AMN52V\20131123_SRC7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74" y="1085850"/>
            <a:ext cx="55245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1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to the first two stories:</a:t>
            </a:r>
          </a:p>
          <a:p>
            <a:r>
              <a:rPr lang="en-US" dirty="0"/>
              <a:t>GDP versus GDP per capita (Figures 1 and 2)</a:t>
            </a:r>
          </a:p>
          <a:p>
            <a:r>
              <a:rPr lang="en-US" dirty="0"/>
              <a:t>The popularity of a “Slipping US” and a “Rising China” (Figure 3)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28: China Goes Outwards?</a:t>
            </a:r>
          </a:p>
        </p:txBody>
      </p:sp>
      <p:pic>
        <p:nvPicPr>
          <p:cNvPr id="4" name="Content Placeholder 3" descr="620x-1.png.jpeg"/>
          <p:cNvPicPr>
            <a:picLocks noGrp="1" noChangeAspect="1"/>
          </p:cNvPicPr>
          <p:nvPr>
            <p:ph idx="1"/>
          </p:nvPr>
        </p:nvPicPr>
        <p:blipFill>
          <a:blip r:embed="rId2"/>
          <a:srcRect l="-1030" r="-1030"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29: Foreigners Invest in China</a:t>
            </a:r>
          </a:p>
        </p:txBody>
      </p:sp>
      <p:pic>
        <p:nvPicPr>
          <p:cNvPr id="4" name="Content Placeholder 3" descr="1200x-1.png.jpeg"/>
          <p:cNvPicPr>
            <a:picLocks noGrp="1" noChangeAspect="1"/>
          </p:cNvPicPr>
          <p:nvPr>
            <p:ph idx="1"/>
          </p:nvPr>
        </p:nvPicPr>
        <p:blipFill>
          <a:blip r:embed="rId2"/>
          <a:srcRect l="-1140" r="-1140"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China-US competition is overwrought: each depends on an interdependent world economy. </a:t>
            </a:r>
          </a:p>
          <a:p>
            <a:r>
              <a:rPr lang="en-US" dirty="0"/>
              <a:t>But the US, “home” to contemporary globalization, seems in more of a retreat, perhaps mistaking “China” as an adversary when it is more its own businesses who are behind its travails?</a:t>
            </a:r>
          </a:p>
          <a:p>
            <a:r>
              <a:rPr lang="en-US" dirty="0"/>
              <a:t>Perhaps this whole framing is problematic on its own. What if the world-city system is now also part of the global economic equation and not simply dependent on states?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3653324_10153911118923869_2487055114819398979_o.jpg"/>
          <p:cNvPicPr>
            <a:picLocks noGrp="1" noChangeAspect="1"/>
          </p:cNvPicPr>
          <p:nvPr>
            <p:ph idx="1"/>
          </p:nvPr>
        </p:nvPicPr>
        <p:blipFill>
          <a:blip r:embed="rId2"/>
          <a:srcRect l="-41391" r="-41391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B: World-City System and the World Economy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Transport costs versus agglomeration economies (Figure 1)</a:t>
            </a:r>
          </a:p>
          <a:p>
            <a:r>
              <a:rPr lang="en-US" dirty="0"/>
              <a:t>2. Cities as growth nodes (East Asia and southern hemisphere cities). The world is less Europe/North America centered today and organized around city-hinterland connections and intercity networks (Figures 2&amp;3)</a:t>
            </a:r>
          </a:p>
          <a:p>
            <a:r>
              <a:rPr lang="en-US" dirty="0"/>
              <a:t>3. The privatization of political authority (credit rating as an example) and low tax jurisdictions (Figures 5&amp;6, 7)</a:t>
            </a:r>
          </a:p>
          <a:p>
            <a:r>
              <a:rPr lang="en-US" dirty="0"/>
              <a:t>4. Megacities and an evolving city-system (Figure 8) </a:t>
            </a:r>
          </a:p>
          <a:p>
            <a:r>
              <a:rPr lang="en-US" dirty="0"/>
              <a:t>5. Not all cities have agglomeration economies (Figure 9)</a:t>
            </a:r>
          </a:p>
          <a:p>
            <a:r>
              <a:rPr lang="en-US" dirty="0"/>
              <a:t>6. The technological limits to economic growth (Figures 10-12)</a:t>
            </a:r>
          </a:p>
          <a:p>
            <a:r>
              <a:rPr lang="en-US" dirty="0"/>
              <a:t>7. Transport costs going up? (Figures 13-14)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1: The Returns to Firms by being Located Close to Other Firms in the Same Sector</a:t>
            </a:r>
          </a:p>
        </p:txBody>
      </p:sp>
      <p:pic>
        <p:nvPicPr>
          <p:cNvPr id="4" name="Content Placeholder 3" descr="Martin fig 1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7443" r="-17443"/>
          <a:stretch>
            <a:fillRect/>
          </a:stretch>
        </p:blipFill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2: Shift in Top Financial Sector HQ Operations (2007-2011)</a:t>
            </a:r>
          </a:p>
        </p:txBody>
      </p:sp>
      <p:pic>
        <p:nvPicPr>
          <p:cNvPr id="4" name="Content Placeholder 3" descr="rb402f1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159" b="-3159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3: Surprising Air Traffic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jagnew\AppData\Local\Microsoft\Windows\Temporary Internet Files\Content.Outlook\I3AMN52V\top-10-busiest-air-travel-routes-of-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76375"/>
            <a:ext cx="762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86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5: Credit raters, business and governments</a:t>
            </a:r>
          </a:p>
        </p:txBody>
      </p:sp>
      <p:pic>
        <p:nvPicPr>
          <p:cNvPr id="4" name="Content Placeholder 3" descr="20110813_FNC374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5208" r="-15208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6: Credit Rating for Businesses and Governments</a:t>
            </a:r>
          </a:p>
        </p:txBody>
      </p:sp>
      <p:pic>
        <p:nvPicPr>
          <p:cNvPr id="4" name="Content Placeholder 3" descr="28cf8738-2779-11e2-abcb-00144feabdc0.img.gif"/>
          <p:cNvPicPr>
            <a:picLocks noGrp="1" noChangeAspect="1"/>
          </p:cNvPicPr>
          <p:nvPr>
            <p:ph idx="1"/>
          </p:nvPr>
        </p:nvPicPr>
        <p:blipFill>
          <a:blip r:embed="rId2"/>
          <a:srcRect l="-25210" r="-25210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1: US versus China: A Popular but Misleading Story</a:t>
            </a:r>
          </a:p>
        </p:txBody>
      </p:sp>
      <p:pic>
        <p:nvPicPr>
          <p:cNvPr id="4" name="Content Placeholder 3" descr="ChinaEconomy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707" r="-29707"/>
          <a:stretch>
            <a:fillRect/>
          </a:stretch>
        </p:blipFill>
        <p:spPr/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DD49-3363-4517-93D2-3FF5A8F1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7: Fiscal Havens in Low Tax Cities/Jurisdictions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74C905-2A7A-4D95-BC8B-9BCA10C2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15" y="2339049"/>
            <a:ext cx="4267570" cy="3048264"/>
          </a:xfrm>
        </p:spPr>
      </p:pic>
    </p:spTree>
    <p:extLst>
      <p:ext uri="{BB962C8B-B14F-4D97-AF65-F5344CB8AC3E}">
        <p14:creationId xmlns:p14="http://schemas.microsoft.com/office/powerpoint/2010/main" val="2570774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8: The World’s Biggest 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4650" y="1302948"/>
            <a:ext cx="9220947" cy="595400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9: Urbanization and Income Growth</a:t>
            </a:r>
          </a:p>
        </p:txBody>
      </p:sp>
      <p:pic>
        <p:nvPicPr>
          <p:cNvPr id="4" name="Content Placeholder 3" descr="20121006_woc195_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174" r="-3174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10: The Big Enabler</a:t>
            </a:r>
          </a:p>
        </p:txBody>
      </p:sp>
      <p:pic>
        <p:nvPicPr>
          <p:cNvPr id="4" name="Content Placeholder 3" descr="667px-Transistor_Count_and_Moore's_Law_-_2011.svg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1647" r="-31647"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F32E-2E49-404D-A0D3-F812CDD2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11: Don’t Bet on Old Sectors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B7934-A4B2-4152-B028-63BC3A130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617" y="2130705"/>
            <a:ext cx="4267570" cy="3048264"/>
          </a:xfrm>
        </p:spPr>
      </p:pic>
    </p:spTree>
    <p:extLst>
      <p:ext uri="{BB962C8B-B14F-4D97-AF65-F5344CB8AC3E}">
        <p14:creationId xmlns:p14="http://schemas.microsoft.com/office/powerpoint/2010/main" val="1573307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12: The Limits to Growth? Have we picked all of the fruit?</a:t>
            </a:r>
          </a:p>
        </p:txBody>
      </p:sp>
      <p:pic>
        <p:nvPicPr>
          <p:cNvPr id="4" name="Content Placeholder 3" descr="25066501.jpg"/>
          <p:cNvPicPr>
            <a:picLocks noGrp="1" noChangeAspect="1"/>
          </p:cNvPicPr>
          <p:nvPr>
            <p:ph idx="1"/>
          </p:nvPr>
        </p:nvPicPr>
        <p:blipFill>
          <a:blip r:embed="rId2"/>
          <a:srcRect t="-31433" b="-31433"/>
          <a:stretch>
            <a:fillRect/>
          </a:stretch>
        </p:blipFill>
        <p:spPr/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13: Transport Costs Make a Comeback?</a:t>
            </a:r>
          </a:p>
        </p:txBody>
      </p:sp>
      <p:pic>
        <p:nvPicPr>
          <p:cNvPr id="4" name="Content Placeholder 3" descr="https---d6c748xw2pzm8.cloudfront.net-prod-06e2cf30-0b41-11ec-bbf2-f5286d6cadb3-stand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940" r="-14940"/>
          <a:stretch>
            <a:fillRect/>
          </a:stretch>
        </p:blipFill>
        <p:spPr/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14: Limits to Moving Stuff Worldwide?</a:t>
            </a:r>
          </a:p>
        </p:txBody>
      </p:sp>
      <p:pic>
        <p:nvPicPr>
          <p:cNvPr id="4" name="Content Placeholder 3" descr="20210918_fnm950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222" b="-2222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 world where agglomeration economies are so powerful cities rule.</a:t>
            </a:r>
          </a:p>
          <a:p>
            <a:r>
              <a:rPr lang="en-US" dirty="0"/>
              <a:t>Cities are the dominant nodes of growth today even more than in the past.</a:t>
            </a:r>
          </a:p>
          <a:p>
            <a:r>
              <a:rPr lang="en-US" dirty="0"/>
              <a:t>But not all urbanization is productive in terms of growth and better incomes.</a:t>
            </a:r>
          </a:p>
          <a:p>
            <a:r>
              <a:rPr lang="en-US" dirty="0"/>
              <a:t>Are we coming up against the limits to growth in terms of both technologies and sustainability? This will be the biggest challenge to globalization as we experience it today.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2: GDP versus GDP per capita</a:t>
            </a:r>
          </a:p>
        </p:txBody>
      </p:sp>
      <p:pic>
        <p:nvPicPr>
          <p:cNvPr id="4" name="Content Placeholder 3" descr="http://cdn.static-economist.com/sites/default/files/imagecache/original-size/images/print-edition/20131123_SRC596_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0636"/>
            <a:ext cx="8229600" cy="384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46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3: “Top Dog” in Popular Consciousness</a:t>
            </a:r>
          </a:p>
        </p:txBody>
      </p:sp>
      <p:pic>
        <p:nvPicPr>
          <p:cNvPr id="4" name="Content Placeholder 3" descr="20120616_woc43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9082" r="-39082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to the Rise of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Pros: manufacturing heft (but will change, as we know) (Figure 4); trading partners (Figures 5 and 6); weight in world GDP and foreign-exchange reserves (Figures 6&amp;7); not just China but a drift eastwards in world GDP (Figure 8); sovereign wealth funds (Figure 9); IPOs (Figure 10); world banking rankings (Figure 11); innovation and post fossil fuels economy (Figures 12a and </a:t>
            </a:r>
            <a:r>
              <a:rPr lang="en-US" dirty="0" err="1"/>
              <a:t>b</a:t>
            </a:r>
            <a:r>
              <a:rPr lang="en-US" dirty="0"/>
              <a:t>); China as an investment source (Figure 13); political reassertion (Figure 14); US fears (Figure 15).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Manufacturing Heft</a:t>
            </a:r>
          </a:p>
        </p:txBody>
      </p:sp>
      <p:pic>
        <p:nvPicPr>
          <p:cNvPr id="4" name="Content Placeholder 3" descr="20121124_WBC52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7909" r="-77909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24352</TotalTime>
  <Words>1204</Words>
  <Application>Microsoft Office PowerPoint</Application>
  <PresentationFormat>On-screen Show (4:3)</PresentationFormat>
  <Paragraphs>94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GEOPOLITICS OF THE WORLD ECONOMY</vt:lpstr>
      <vt:lpstr>Overview</vt:lpstr>
      <vt:lpstr>A: The US and China in Context FOUR MODERN GEOPOLITICAL ERAS</vt:lpstr>
      <vt:lpstr>PowerPoint Presentation</vt:lpstr>
      <vt:lpstr>Figure 1: US versus China: A Popular but Misleading Story</vt:lpstr>
      <vt:lpstr>Figure 2: GDP versus GDP per capita</vt:lpstr>
      <vt:lpstr>Figure 3: “Top Dog” in Popular Consciousness</vt:lpstr>
      <vt:lpstr>Pros to the Rise of China</vt:lpstr>
      <vt:lpstr>Figure 4: Manufacturing Heft</vt:lpstr>
      <vt:lpstr>Figure 5a China’s Trading Partners versus those of the USA</vt:lpstr>
      <vt:lpstr>Figure 5b: China’s Trading Partners</vt:lpstr>
      <vt:lpstr>Figure 6: China’s Export Leverage</vt:lpstr>
      <vt:lpstr>Figure 7: China’s weight in GDP Growth and Foreign-Exchange Reserves</vt:lpstr>
      <vt:lpstr>Figure 8: The World Economy’s Center of Gravity is Moving Back East</vt:lpstr>
      <vt:lpstr>Figure 9: Sovereign Wealth Funds</vt:lpstr>
      <vt:lpstr>Figure 10: Biggest IPOs</vt:lpstr>
      <vt:lpstr>Figure 11: World Banking Rankings, 2006-16</vt:lpstr>
      <vt:lpstr>Figure 12a: Innovation</vt:lpstr>
      <vt:lpstr>Figure 12b: From fossil fuels to minerals (for solar panels and batteries)</vt:lpstr>
      <vt:lpstr>Figure 13: China as an Investment Source</vt:lpstr>
      <vt:lpstr>Figure 14: Looking Back to Look Forward?</vt:lpstr>
      <vt:lpstr>Figure 15: Is US Security Policy Following?</vt:lpstr>
      <vt:lpstr>Cons to the Rise of China/Decline of the US</vt:lpstr>
      <vt:lpstr>Figure 16a: Biggest Companies and their Global Reach</vt:lpstr>
      <vt:lpstr>Figure 16b: If there be blocs, then</vt:lpstr>
      <vt:lpstr>Figure 16c: Shares of Global GDP</vt:lpstr>
      <vt:lpstr>Figure 16d: The US$ Still Rules </vt:lpstr>
      <vt:lpstr>Figure 17: Demography and Ageing</vt:lpstr>
      <vt:lpstr>Figure 18: Can Growth Go on Forever or Regression to the Mean?</vt:lpstr>
      <vt:lpstr>Figure 19: When Will China Reach 60% of US GDP per capita?</vt:lpstr>
      <vt:lpstr>Figure 20: China’s Debt Load</vt:lpstr>
      <vt:lpstr>Figure 21: The US and IT</vt:lpstr>
      <vt:lpstr>Figure 22: What Does the Future Hold for Economic Growth in the US and China?</vt:lpstr>
      <vt:lpstr>Is the Comparison Useful These Days?</vt:lpstr>
      <vt:lpstr>Figure 23: Protectionism and Decoupling?</vt:lpstr>
      <vt:lpstr>Figure 24: Has US Business Given Up on Globalization?</vt:lpstr>
      <vt:lpstr>Figure 25: Has the World Given Up on the US?</vt:lpstr>
      <vt:lpstr>Figure 26: Imperial Overstretch for the US?</vt:lpstr>
      <vt:lpstr>Figure 27: Money Well Spent?</vt:lpstr>
      <vt:lpstr>Figure 28: China Goes Outwards?</vt:lpstr>
      <vt:lpstr>Figure 29: Foreigners Invest in China</vt:lpstr>
      <vt:lpstr>Conclusion </vt:lpstr>
      <vt:lpstr>PowerPoint Presentation</vt:lpstr>
      <vt:lpstr>B: World-City System and the World Economy</vt:lpstr>
      <vt:lpstr>Figure 1: The Returns to Firms by being Located Close to Other Firms in the Same Sector</vt:lpstr>
      <vt:lpstr>Figure 2: Shift in Top Financial Sector HQ Operations (2007-2011)</vt:lpstr>
      <vt:lpstr>Figure 3: Surprising Air Traffic Routes</vt:lpstr>
      <vt:lpstr>Figure 5: Credit raters, business and governments</vt:lpstr>
      <vt:lpstr>Figure 6: Credit Rating for Businesses and Governments</vt:lpstr>
      <vt:lpstr>Figure 7: Fiscal Havens in Low Tax Cities/Jurisdictions</vt:lpstr>
      <vt:lpstr>Figure 8: The World’s Biggest Cities</vt:lpstr>
      <vt:lpstr>Figure 9: Urbanization and Income Growth</vt:lpstr>
      <vt:lpstr>Figure 10: The Big Enabler</vt:lpstr>
      <vt:lpstr>Figure 11: Don’t Bet on Old Sectors</vt:lpstr>
      <vt:lpstr>Figure 12: The Limits to Growth? Have we picked all of the fruit?</vt:lpstr>
      <vt:lpstr>Figure 13: Transport Costs Make a Comeback?</vt:lpstr>
      <vt:lpstr>Figure 14: Limits to Moving Stuff Worldwide?</vt:lpstr>
      <vt:lpstr>Conclusions</vt:lpstr>
    </vt:vector>
  </TitlesOfParts>
  <Company>UCLA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GEOPOLITICS OF THE WORLD ECONOMY</dc:title>
  <dc:creator>John  Agnew</dc:creator>
  <cp:lastModifiedBy>Tejas Kamtam</cp:lastModifiedBy>
  <cp:revision>32</cp:revision>
  <dcterms:created xsi:type="dcterms:W3CDTF">2021-11-21T19:56:37Z</dcterms:created>
  <dcterms:modified xsi:type="dcterms:W3CDTF">2023-12-06T10:16:28Z</dcterms:modified>
</cp:coreProperties>
</file>